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Garet Bold" charset="1" panose="00000000000000000000"/>
      <p:regular r:id="rId18"/>
    </p:embeddedFont>
    <p:embeddedFont>
      <p:font typeface="Poppins" charset="1" panose="00000500000000000000"/>
      <p:regular r:id="rId19"/>
    </p:embeddedFont>
    <p:embeddedFont>
      <p:font typeface="Poppins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png>
</file>

<file path=ppt/media/image19.svg>
</file>

<file path=ppt/media/image2.gif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jpeg>
</file>

<file path=ppt/media/image34.png>
</file>

<file path=ppt/media/image35.png>
</file>

<file path=ppt/media/image36.png>
</file>

<file path=ppt/media/image37.png>
</file>

<file path=ppt/media/image38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jpeg" Type="http://schemas.openxmlformats.org/officeDocument/2006/relationships/image"/><Relationship Id="rId3" Target="../media/image3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jpeg" Type="http://schemas.openxmlformats.org/officeDocument/2006/relationships/image"/><Relationship Id="rId3" Target="../media/image34.png" Type="http://schemas.openxmlformats.org/officeDocument/2006/relationships/image"/><Relationship Id="rId4" Target="../media/image35.png" Type="http://schemas.openxmlformats.org/officeDocument/2006/relationships/image"/><Relationship Id="rId5" Target="../media/image3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jpeg" Type="http://schemas.openxmlformats.org/officeDocument/2006/relationships/image"/><Relationship Id="rId3" Target="../media/image2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11" Target="../media/image13.sv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0.png" Type="http://schemas.openxmlformats.org/officeDocument/2006/relationships/image"/><Relationship Id="rId9" Target="../media/image11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jpeg" Type="http://schemas.openxmlformats.org/officeDocument/2006/relationships/image"/><Relationship Id="rId4" Target="../media/image16.jpeg" Type="http://schemas.openxmlformats.org/officeDocument/2006/relationships/image"/><Relationship Id="rId5" Target="../media/image17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jpeg" Type="http://schemas.openxmlformats.org/officeDocument/2006/relationships/image"/><Relationship Id="rId4" Target="../media/image16.jpeg" Type="http://schemas.openxmlformats.org/officeDocument/2006/relationships/image"/><Relationship Id="rId5" Target="../media/image1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4.sv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20.png" Type="http://schemas.openxmlformats.org/officeDocument/2006/relationships/image"/><Relationship Id="rId7" Target="../media/image21.svg" Type="http://schemas.openxmlformats.org/officeDocument/2006/relationships/image"/><Relationship Id="rId8" Target="../media/image22.png" Type="http://schemas.openxmlformats.org/officeDocument/2006/relationships/image"/><Relationship Id="rId9" Target="../media/image2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sv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Relationship Id="rId6" Target="../media/image28.svg" Type="http://schemas.openxmlformats.org/officeDocument/2006/relationships/image"/><Relationship Id="rId7" Target="../media/image29.png" Type="http://schemas.openxmlformats.org/officeDocument/2006/relationships/image"/><Relationship Id="rId8" Target="../media/image30.svg" Type="http://schemas.openxmlformats.org/officeDocument/2006/relationships/image"/><Relationship Id="rId9" Target="../media/image3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jpeg" Type="http://schemas.openxmlformats.org/officeDocument/2006/relationships/image"/><Relationship Id="rId3" Target="../media/image26.png" Type="http://schemas.openxmlformats.org/officeDocument/2006/relationships/image"/><Relationship Id="rId4" Target="../media/image34.png" Type="http://schemas.openxmlformats.org/officeDocument/2006/relationships/image"/><Relationship Id="rId5" Target="../media/image35.png" Type="http://schemas.openxmlformats.org/officeDocument/2006/relationships/image"/><Relationship Id="rId6" Target="../media/image3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255985" y="-2180105"/>
            <a:ext cx="9400859" cy="526448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144874" y="-2180105"/>
            <a:ext cx="9400859" cy="526448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187875" y="3747860"/>
            <a:ext cx="11912250" cy="3571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80"/>
              </a:lnSpc>
            </a:pPr>
            <a:r>
              <a:rPr lang="en-US" b="true" sz="11466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SOLAR VERSE</a:t>
            </a:r>
          </a:p>
          <a:p>
            <a:pPr algn="ctr">
              <a:lnSpc>
                <a:spcPts val="11580"/>
              </a:lnSpc>
            </a:pPr>
            <a:r>
              <a:rPr lang="en-US" b="true" sz="11466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VR</a:t>
            </a:r>
          </a:p>
          <a:p>
            <a:pPr algn="ctr">
              <a:lnSpc>
                <a:spcPts val="5117"/>
              </a:lnSpc>
            </a:pPr>
            <a:r>
              <a:rPr lang="en-US" b="true" sz="506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AI-ГИД ПО СОЛНЕЧНОЙ СИСТЕМЕ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798857">
            <a:off x="9144000" y="7201062"/>
            <a:ext cx="9400859" cy="526448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798857">
            <a:off x="-256859" y="7197939"/>
            <a:ext cx="9400859" cy="526448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7510379" y="8932545"/>
            <a:ext cx="3267241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09505" y="974180"/>
            <a:ext cx="3267241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PROJECT PRESENTATION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555" r="0" b="-10555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384871" y="5124450"/>
            <a:ext cx="19057742" cy="0"/>
          </a:xfrm>
          <a:prstGeom prst="line">
            <a:avLst/>
          </a:prstGeom>
          <a:ln cap="flat" w="38100">
            <a:solidFill>
              <a:srgbClr val="9584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974489" y="4004572"/>
            <a:ext cx="2650600" cy="2239757"/>
          </a:xfrm>
          <a:custGeom>
            <a:avLst/>
            <a:gdLst/>
            <a:ahLst/>
            <a:cxnLst/>
            <a:rect r="r" b="b" t="t" l="l"/>
            <a:pathLst>
              <a:path h="2239757" w="2650600">
                <a:moveTo>
                  <a:pt x="0" y="0"/>
                </a:moveTo>
                <a:lnTo>
                  <a:pt x="2650600" y="0"/>
                </a:lnTo>
                <a:lnTo>
                  <a:pt x="2650600" y="2239756"/>
                </a:lnTo>
                <a:lnTo>
                  <a:pt x="0" y="22397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61317" y="3229706"/>
            <a:ext cx="4620155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подписка на год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(доступ к VR-курсам + AI-тьютор)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62911" y="2582918"/>
            <a:ext cx="4380414" cy="650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B2B ЛИЦЕНЗИЯ ДЛЯ ШКОЛ/ЦЕНТРОВ: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33125" y="3229706"/>
            <a:ext cx="4620155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разовая лицензия + поддержка/обновления.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833922" y="2582918"/>
            <a:ext cx="4365286" cy="650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ПАКЕТ ДЛЯ МУЗЕЕВ/ПЛАНЕТАРИЕВ: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04933" y="3018390"/>
            <a:ext cx="4620155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базовый VR-режим бесплатно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AI-режим/миссии — платный пакет.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004933" y="2582918"/>
            <a:ext cx="2277606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FREEMIUM: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61317" y="1677155"/>
            <a:ext cx="3639136" cy="372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7"/>
              </a:lnSpc>
            </a:pPr>
            <a:r>
              <a:rPr lang="en-US" b="true" sz="27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БИЗНЕС-МОДЕЛЬ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62911" y="7423081"/>
            <a:ext cx="4259389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VR-сцена, управление, оптимизация под Quest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62911" y="6987609"/>
            <a:ext cx="4259389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UNITY/XR РАЗРАБОТКА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33922" y="7423081"/>
            <a:ext cx="4620155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интеграция OpenAI API, контекст, логика диалогов/квизов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833922" y="6987609"/>
            <a:ext cx="2277606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AI/BACKEND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04933" y="7423081"/>
            <a:ext cx="4620155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сценарии миссий, учебные материалы, задания.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004933" y="6987609"/>
            <a:ext cx="4244261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КОНТЕНТ/МЕТОДИКА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62911" y="6081959"/>
            <a:ext cx="3639136" cy="372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7"/>
              </a:lnSpc>
            </a:pPr>
            <a:r>
              <a:rPr lang="en-US" b="true" sz="27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КОМАНДА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555" r="0" b="-10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49133" y="812739"/>
            <a:ext cx="3892991" cy="2262801"/>
          </a:xfrm>
          <a:custGeom>
            <a:avLst/>
            <a:gdLst/>
            <a:ahLst/>
            <a:cxnLst/>
            <a:rect r="r" b="b" t="t" l="l"/>
            <a:pathLst>
              <a:path h="2262801" w="3892991">
                <a:moveTo>
                  <a:pt x="0" y="0"/>
                </a:moveTo>
                <a:lnTo>
                  <a:pt x="3892991" y="0"/>
                </a:lnTo>
                <a:lnTo>
                  <a:pt x="3892991" y="2262801"/>
                </a:lnTo>
                <a:lnTo>
                  <a:pt x="0" y="22628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71780" y="4603911"/>
            <a:ext cx="2534522" cy="2729203"/>
          </a:xfrm>
          <a:custGeom>
            <a:avLst/>
            <a:gdLst/>
            <a:ahLst/>
            <a:cxnLst/>
            <a:rect r="r" b="b" t="t" l="l"/>
            <a:pathLst>
              <a:path h="2729203" w="2534522">
                <a:moveTo>
                  <a:pt x="0" y="0"/>
                </a:moveTo>
                <a:lnTo>
                  <a:pt x="2534522" y="0"/>
                </a:lnTo>
                <a:lnTo>
                  <a:pt x="2534522" y="2729202"/>
                </a:lnTo>
                <a:lnTo>
                  <a:pt x="0" y="27292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15275994" y="5251531"/>
            <a:ext cx="2039545" cy="2230370"/>
          </a:xfrm>
          <a:custGeom>
            <a:avLst/>
            <a:gdLst/>
            <a:ahLst/>
            <a:cxnLst/>
            <a:rect r="r" b="b" t="t" l="l"/>
            <a:pathLst>
              <a:path h="2230370" w="2039545">
                <a:moveTo>
                  <a:pt x="0" y="0"/>
                </a:moveTo>
                <a:lnTo>
                  <a:pt x="2039544" y="0"/>
                </a:lnTo>
                <a:lnTo>
                  <a:pt x="2039544" y="2230371"/>
                </a:lnTo>
                <a:lnTo>
                  <a:pt x="0" y="22303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41398" y="973055"/>
            <a:ext cx="14269554" cy="1835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EVA-ТРЕНАЖЁР</a:t>
            </a:r>
          </a:p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(OPEN SPACE SIMULATOR)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34451" y="4301781"/>
            <a:ext cx="6511170" cy="1268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добавить в SolarVerse VR мини-симулятор выхода в открытый космос (EVA) — пользователь управляет телом космонавта в невесомости, выполняя реальные сценарии перемещения и ориентации в пространстве.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34451" y="3811582"/>
            <a:ext cx="3230677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ИДЕЯ: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3666" y="4323397"/>
            <a:ext cx="7765634" cy="95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движение с помощью ранцевых микродвигателей (thrusters) + стабилизация, при этом есть ограниченный ресурс топлива (каждый импульс тяги расходует запас).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3666" y="3811582"/>
            <a:ext cx="5651176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КАК РАБОТАЕТ: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10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34451" y="7398481"/>
            <a:ext cx="6275537" cy="95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долететь до заданной точки (спутник/панель/модуль), выполнить действие и безопасно вернуться; оценка по времени, точности манёвров и остаткам топлива.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59359" y="6894486"/>
            <a:ext cx="3230677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ЗАДАЧИ/МИССИИ: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15810" y="6887528"/>
            <a:ext cx="5651176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ПОЧЕМУ ЭТО ЦЕННО: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15810" y="7398481"/>
            <a:ext cx="7765634" cy="1268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тренирует пространственное мышление и базовые навыки ориентации/маневрирования в космосе в безопасной VR-среде; ИИ-ассистент объясняет физику движения и даёт подсказки/разбор ошибок после миссии.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182511" y="407904"/>
            <a:ext cx="2639467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цель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на будущее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255985" y="-2180105"/>
            <a:ext cx="9400859" cy="526448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144874" y="-2180105"/>
            <a:ext cx="9400859" cy="526448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708500" y="4198670"/>
            <a:ext cx="14872748" cy="300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80"/>
              </a:lnSpc>
            </a:pPr>
            <a:r>
              <a:rPr lang="en-US" b="true" sz="11466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NAZARYNYZQA</a:t>
            </a:r>
          </a:p>
          <a:p>
            <a:pPr algn="ctr">
              <a:lnSpc>
                <a:spcPts val="11580"/>
              </a:lnSpc>
            </a:pPr>
            <a:r>
              <a:rPr lang="en-US" b="true" sz="11466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RAHMET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798857">
            <a:off x="9144000" y="7201062"/>
            <a:ext cx="9400859" cy="526448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798857">
            <a:off x="-256859" y="7197939"/>
            <a:ext cx="9400859" cy="526448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l="0" t="0" r="0" b="-2577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28298" y="5477692"/>
            <a:ext cx="7831404" cy="94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9"/>
              </a:lnSpc>
            </a:pPr>
            <a:r>
              <a:rPr lang="en-US" b="true" sz="69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PROBLEM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49659" y="6758085"/>
            <a:ext cx="13588681" cy="2211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Космической отрасли нужен устойчивый приток мотивированных кадров, но традиционные форматы обучения (лекции, видео, плакаты) плохо передают пространственное мышление, масштабы и взаимосвязи в космосе. Из-за этого интерес у школьников и студентов быстро падает, сложные темы усваиваются поверхностно, а выбор профессии в aerospace откладывается.</a:t>
            </a:r>
          </a:p>
          <a:p>
            <a:pPr algn="ctr">
              <a:lnSpc>
                <a:spcPts val="2520"/>
              </a:lnSpc>
            </a:pPr>
          </a:p>
          <a:p>
            <a:pPr algn="ctr">
              <a:lnSpc>
                <a:spcPts val="2520"/>
              </a:lnSpc>
            </a:pPr>
            <a:r>
              <a:rPr lang="en-US" sz="18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Актуальность</a:t>
            </a: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спрос на доступные интерактивные EdTech/STEM-решения растёт, а интерес к космосу легче удерживать через практику и персонализацию, чем через 2D-материалы.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A0A26">
                <a:alpha val="100000"/>
              </a:srgbClr>
            </a:gs>
            <a:gs pos="100000">
              <a:srgbClr val="10061A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14239082" y="-28122"/>
            <a:ext cx="4665492" cy="4114800"/>
          </a:xfrm>
          <a:custGeom>
            <a:avLst/>
            <a:gdLst/>
            <a:ahLst/>
            <a:cxnLst/>
            <a:rect r="r" b="b" t="t" l="l"/>
            <a:pathLst>
              <a:path h="4114800" w="4665492">
                <a:moveTo>
                  <a:pt x="0" y="0"/>
                </a:moveTo>
                <a:lnTo>
                  <a:pt x="4665492" y="0"/>
                </a:lnTo>
                <a:lnTo>
                  <a:pt x="46654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5400000">
            <a:off x="-1034003" y="6324081"/>
            <a:ext cx="4665492" cy="4114800"/>
          </a:xfrm>
          <a:custGeom>
            <a:avLst/>
            <a:gdLst/>
            <a:ahLst/>
            <a:cxnLst/>
            <a:rect r="r" b="b" t="t" l="l"/>
            <a:pathLst>
              <a:path h="4114800" w="4665492">
                <a:moveTo>
                  <a:pt x="4665493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665493" y="0"/>
                </a:lnTo>
                <a:lnTo>
                  <a:pt x="4665493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23272">
            <a:off x="-119252" y="7029795"/>
            <a:ext cx="2820390" cy="4114800"/>
          </a:xfrm>
          <a:custGeom>
            <a:avLst/>
            <a:gdLst/>
            <a:ahLst/>
            <a:cxnLst/>
            <a:rect r="r" b="b" t="t" l="l"/>
            <a:pathLst>
              <a:path h="4114800" w="2820390">
                <a:moveTo>
                  <a:pt x="0" y="0"/>
                </a:moveTo>
                <a:lnTo>
                  <a:pt x="2820389" y="0"/>
                </a:lnTo>
                <a:lnTo>
                  <a:pt x="282038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408741" y="-404642"/>
            <a:ext cx="3701118" cy="2866684"/>
          </a:xfrm>
          <a:custGeom>
            <a:avLst/>
            <a:gdLst/>
            <a:ahLst/>
            <a:cxnLst/>
            <a:rect r="r" b="b" t="t" l="l"/>
            <a:pathLst>
              <a:path h="2866684" w="3701118">
                <a:moveTo>
                  <a:pt x="0" y="0"/>
                </a:moveTo>
                <a:lnTo>
                  <a:pt x="3701118" y="0"/>
                </a:lnTo>
                <a:lnTo>
                  <a:pt x="3701118" y="2866684"/>
                </a:lnTo>
                <a:lnTo>
                  <a:pt x="0" y="286668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308830" y="4923603"/>
            <a:ext cx="3773758" cy="3938457"/>
          </a:xfrm>
          <a:custGeom>
            <a:avLst/>
            <a:gdLst/>
            <a:ahLst/>
            <a:cxnLst/>
            <a:rect r="r" b="b" t="t" l="l"/>
            <a:pathLst>
              <a:path h="3938457" w="3773758">
                <a:moveTo>
                  <a:pt x="0" y="0"/>
                </a:moveTo>
                <a:lnTo>
                  <a:pt x="3773758" y="0"/>
                </a:lnTo>
                <a:lnTo>
                  <a:pt x="3773758" y="3938457"/>
                </a:lnTo>
                <a:lnTo>
                  <a:pt x="0" y="393845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-432941" y="-695184"/>
            <a:ext cx="3447768" cy="3447768"/>
          </a:xfrm>
          <a:custGeom>
            <a:avLst/>
            <a:gdLst/>
            <a:ahLst/>
            <a:cxnLst/>
            <a:rect r="r" b="b" t="t" l="l"/>
            <a:pathLst>
              <a:path h="3447768" w="3447768">
                <a:moveTo>
                  <a:pt x="0" y="3447768"/>
                </a:moveTo>
                <a:lnTo>
                  <a:pt x="3447768" y="3447768"/>
                </a:lnTo>
                <a:lnTo>
                  <a:pt x="3447768" y="0"/>
                </a:lnTo>
                <a:lnTo>
                  <a:pt x="0" y="0"/>
                </a:lnTo>
                <a:lnTo>
                  <a:pt x="0" y="3447768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979170" y="3256257"/>
            <a:ext cx="6380279" cy="94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SOLUTION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79170" y="4327678"/>
            <a:ext cx="4782686" cy="1198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SolarVerse VR — </a:t>
            </a:r>
          </a:p>
          <a:p>
            <a:pPr algn="just">
              <a:lnSpc>
                <a:spcPts val="3219"/>
              </a:lnSpc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интерактивный VR-симулятор </a:t>
            </a:r>
          </a:p>
          <a:p>
            <a:pPr algn="just">
              <a:lnSpc>
                <a:spcPts val="3219"/>
              </a:lnSpc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Солнечной системы с AI-гидом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07732" y="2852607"/>
            <a:ext cx="6001098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Полёт/перемещение между планетами в VR, масштабная 3D-модель Солнечной системы.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012514" y="2966907"/>
            <a:ext cx="83203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30"/>
              </a:lnSpc>
            </a:pPr>
            <a:r>
              <a:rPr lang="en-US" b="true" sz="300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01.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07732" y="4639758"/>
            <a:ext cx="6001098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Клик по планете → открывается UI-панель с диалогом и фактами.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012514" y="4754058"/>
            <a:ext cx="83203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30"/>
              </a:lnSpc>
            </a:pPr>
            <a:r>
              <a:rPr lang="en-US" b="true" sz="300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02.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07732" y="6422838"/>
            <a:ext cx="6001098" cy="95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AI-гид объясняет явления простыми словами, отвечает на вопросы в контексте выбранной планеты.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012514" y="6537138"/>
            <a:ext cx="83203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30"/>
              </a:lnSpc>
            </a:pPr>
            <a:r>
              <a:rPr lang="en-US" b="true" sz="300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03.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991296" y="8232256"/>
            <a:ext cx="12305407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4"/>
              </a:lnSpc>
              <a:spcBef>
                <a:spcPct val="0"/>
              </a:spcBef>
            </a:pPr>
            <a:r>
              <a:rPr lang="en-US" b="true" sz="2499">
                <a:gradFill>
                  <a:gsLst>
                    <a:gs pos="0">
                      <a:srgbClr val="FFF7AD">
                        <a:alpha val="100000"/>
                      </a:srgbClr>
                    </a:gs>
                    <a:gs pos="100000">
                      <a:srgbClr val="FFA9F9">
                        <a:alpha val="100000"/>
                      </a:srgbClr>
                    </a:gs>
                  </a:gsLst>
                  <a:lin ang="0"/>
                </a:gradFill>
                <a:latin typeface="Garet Bold"/>
                <a:ea typeface="Garet Bold"/>
                <a:cs typeface="Garet Bold"/>
                <a:sym typeface="Garet Bold"/>
              </a:rPr>
              <a:t>VR ДАЁТ ЭФФЕКТ ПРИСУТСТВИЯ, AI ДЕЛАЕТ ОБУЧЕНИЕ ПЕРСОНАЛЬНЫМ.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092960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3"/>
              <a:stretch>
                <a:fillRect l="-58267" t="0" r="-58267" b="0"/>
              </a:stretch>
            </a:blipFill>
            <a:ln w="85725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7205133" y="1152525"/>
            <a:ext cx="3877735" cy="94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9"/>
              </a:lnSpc>
            </a:pPr>
            <a:r>
              <a:rPr lang="en-US" b="true" sz="69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MVP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03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6673215" y="4624242"/>
            <a:ext cx="5246370" cy="524637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4"/>
              <a:stretch>
                <a:fillRect l="-58267" t="0" r="-58267" b="0"/>
              </a:stretch>
            </a:blipFill>
            <a:ln w="85725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2180968" y="2092960"/>
            <a:ext cx="5246370" cy="524637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5"/>
              <a:stretch>
                <a:fillRect l="-58267" t="0" r="-58267" b="0"/>
              </a:stretch>
            </a:blipFill>
            <a:ln w="85725" cap="rnd">
              <a:solidFill>
                <a:srgbClr val="FFFFFF"/>
              </a:solidFill>
              <a:prstDash val="solid"/>
              <a:round/>
            </a:ln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092960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3"/>
              <a:stretch>
                <a:fillRect l="-58267" t="0" r="-58267" b="0"/>
              </a:stretch>
            </a:blipFill>
            <a:ln w="85725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7205133" y="1152525"/>
            <a:ext cx="3877735" cy="94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9"/>
              </a:lnSpc>
            </a:pPr>
            <a:r>
              <a:rPr lang="en-US" b="true" sz="69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MVP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04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6673215" y="4624242"/>
            <a:ext cx="5246370" cy="524637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4"/>
              <a:stretch>
                <a:fillRect l="-58267" t="0" r="-58267" b="0"/>
              </a:stretch>
            </a:blipFill>
            <a:ln w="85725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2180968" y="2092960"/>
            <a:ext cx="5246370" cy="524637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5"/>
              <a:stretch>
                <a:fillRect l="-58267" t="0" r="-58267" b="0"/>
              </a:stretch>
            </a:blipFill>
            <a:ln w="85725" cap="rnd">
              <a:solidFill>
                <a:srgbClr val="FFFFFF"/>
              </a:solidFill>
              <a:prstDash val="solid"/>
              <a:round/>
            </a:ln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A0A26">
                <a:alpha val="100000"/>
              </a:srgbClr>
            </a:gs>
            <a:gs pos="100000">
              <a:srgbClr val="10061A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14239082" y="-28122"/>
            <a:ext cx="4665492" cy="4114800"/>
          </a:xfrm>
          <a:custGeom>
            <a:avLst/>
            <a:gdLst/>
            <a:ahLst/>
            <a:cxnLst/>
            <a:rect r="r" b="b" t="t" l="l"/>
            <a:pathLst>
              <a:path h="4114800" w="4665492">
                <a:moveTo>
                  <a:pt x="0" y="0"/>
                </a:moveTo>
                <a:lnTo>
                  <a:pt x="4665492" y="0"/>
                </a:lnTo>
                <a:lnTo>
                  <a:pt x="46654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5400000">
            <a:off x="-1034003" y="6324081"/>
            <a:ext cx="4665492" cy="4114800"/>
          </a:xfrm>
          <a:custGeom>
            <a:avLst/>
            <a:gdLst/>
            <a:ahLst/>
            <a:cxnLst/>
            <a:rect r="r" b="b" t="t" l="l"/>
            <a:pathLst>
              <a:path h="4114800" w="4665492">
                <a:moveTo>
                  <a:pt x="4665493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665493" y="0"/>
                </a:lnTo>
                <a:lnTo>
                  <a:pt x="4665493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37410">
            <a:off x="10307289" y="8895973"/>
            <a:ext cx="3773056" cy="1536663"/>
          </a:xfrm>
          <a:custGeom>
            <a:avLst/>
            <a:gdLst/>
            <a:ahLst/>
            <a:cxnLst/>
            <a:rect r="r" b="b" t="t" l="l"/>
            <a:pathLst>
              <a:path h="1536663" w="3773056">
                <a:moveTo>
                  <a:pt x="0" y="0"/>
                </a:moveTo>
                <a:lnTo>
                  <a:pt x="3773056" y="0"/>
                </a:lnTo>
                <a:lnTo>
                  <a:pt x="3773056" y="1536663"/>
                </a:lnTo>
                <a:lnTo>
                  <a:pt x="0" y="15366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46998" y="8717738"/>
            <a:ext cx="3475862" cy="2009680"/>
          </a:xfrm>
          <a:custGeom>
            <a:avLst/>
            <a:gdLst/>
            <a:ahLst/>
            <a:cxnLst/>
            <a:rect r="r" b="b" t="t" l="l"/>
            <a:pathLst>
              <a:path h="2009680" w="3475862">
                <a:moveTo>
                  <a:pt x="0" y="0"/>
                </a:moveTo>
                <a:lnTo>
                  <a:pt x="3475862" y="0"/>
                </a:lnTo>
                <a:lnTo>
                  <a:pt x="3475862" y="2009680"/>
                </a:lnTo>
                <a:lnTo>
                  <a:pt x="0" y="20096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9827390">
            <a:off x="4328644" y="-868197"/>
            <a:ext cx="2907157" cy="3032236"/>
          </a:xfrm>
          <a:custGeom>
            <a:avLst/>
            <a:gdLst/>
            <a:ahLst/>
            <a:cxnLst/>
            <a:rect r="r" b="b" t="t" l="l"/>
            <a:pathLst>
              <a:path h="3032236" w="2907157">
                <a:moveTo>
                  <a:pt x="0" y="0"/>
                </a:moveTo>
                <a:lnTo>
                  <a:pt x="2907156" y="0"/>
                </a:lnTo>
                <a:lnTo>
                  <a:pt x="2907156" y="3032236"/>
                </a:lnTo>
                <a:lnTo>
                  <a:pt x="0" y="30322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337395">
            <a:off x="16022390" y="2022670"/>
            <a:ext cx="2876227" cy="3001755"/>
          </a:xfrm>
          <a:custGeom>
            <a:avLst/>
            <a:gdLst/>
            <a:ahLst/>
            <a:cxnLst/>
            <a:rect r="r" b="b" t="t" l="l"/>
            <a:pathLst>
              <a:path h="3001755" w="2876227">
                <a:moveTo>
                  <a:pt x="0" y="0"/>
                </a:moveTo>
                <a:lnTo>
                  <a:pt x="2876227" y="0"/>
                </a:lnTo>
                <a:lnTo>
                  <a:pt x="2876227" y="3001755"/>
                </a:lnTo>
                <a:lnTo>
                  <a:pt x="0" y="300175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87576" y="2219646"/>
            <a:ext cx="9112848" cy="1835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9"/>
              </a:lnSpc>
            </a:pPr>
            <a:r>
              <a:rPr lang="en-US" b="true" sz="69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AI &amp; TECH STACK</a:t>
            </a:r>
          </a:p>
          <a:p>
            <a:pPr algn="ctr">
              <a:lnSpc>
                <a:spcPts val="706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662321" y="4607628"/>
            <a:ext cx="4613606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основной движок, на котором собрана 3D/VR-сцена и вся логика симулятора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62321" y="4093531"/>
            <a:ext cx="2637987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UNITY 6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62321" y="6952307"/>
            <a:ext cx="4613606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даёт готовые VR-механики (лучи, хват, клики, UI)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62321" y="6438210"/>
            <a:ext cx="4613606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XR INTERACTION TOOLKIT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887014" y="4580576"/>
            <a:ext cx="4613606" cy="95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обеспечивает запуск и совместимость проекта на шлемах Quest через стандартный XR-интерфейс.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887014" y="4066479"/>
            <a:ext cx="4226439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META QUEST (OPENXR)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00822" y="6952307"/>
            <a:ext cx="4613606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Используем OpenAI API для генерации ответов AI-гида в VR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00822" y="6438210"/>
            <a:ext cx="4226439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AI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790024" y="1904810"/>
            <a:ext cx="10003046" cy="7502284"/>
          </a:xfrm>
          <a:custGeom>
            <a:avLst/>
            <a:gdLst/>
            <a:ahLst/>
            <a:cxnLst/>
            <a:rect r="r" b="b" t="t" l="l"/>
            <a:pathLst>
              <a:path h="7502284" w="10003046">
                <a:moveTo>
                  <a:pt x="0" y="0"/>
                </a:moveTo>
                <a:lnTo>
                  <a:pt x="10003046" y="0"/>
                </a:lnTo>
                <a:lnTo>
                  <a:pt x="10003046" y="7502284"/>
                </a:lnTo>
                <a:lnTo>
                  <a:pt x="0" y="7502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941337" y="1143000"/>
            <a:ext cx="12163277" cy="1637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3"/>
              </a:lnSpc>
            </a:pPr>
            <a:r>
              <a:rPr lang="en-US" b="true" sz="630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АУДИТОРИЯ, РЫНОК И ЦЕННОСТЬ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983179"/>
            <a:ext cx="5522648" cy="2211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Школы (5–11 классы), STEM-кружки, робототехника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Колледжи/вузы (вводные курсы по астрономии/физике)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Планетарии, музеи, образовательные центры</a:t>
            </a:r>
          </a:p>
          <a:p>
            <a:pPr algn="ctr">
              <a:lnSpc>
                <a:spcPts val="252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439744" y="3542387"/>
            <a:ext cx="4259389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ЦЕЛЕВАЯ АУДИТОРИЯ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79154" y="4012286"/>
            <a:ext cx="5689057" cy="1268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Понимание масштаба, орбит и взаимосвязей через VR “эффект присутствия”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AI-гид объясняет простыми словами и отвечает по выбранной планете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79154" y="3542387"/>
            <a:ext cx="5980146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ЦЕННОСТЬ ДЛЯ ПОЛЬЗОВАТЕЛЯ: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27043" y="8402240"/>
            <a:ext cx="8033915" cy="158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VR-шлемы стали доступнее и проще в использовании (Quest).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Учреждения ищут интерактивные STEM-форматы для мотивации учеников.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ИИ позволяет персонализировать обучение и масштабировать “тьютора” без нагрузки на учителя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01474" y="7960915"/>
            <a:ext cx="5980146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ПОЧЕМУ СЕЙЧАС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A0A26">
                <a:alpha val="100000"/>
              </a:srgbClr>
            </a:gs>
            <a:gs pos="100000">
              <a:srgbClr val="10061A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14239082" y="-28122"/>
            <a:ext cx="4665492" cy="4114800"/>
          </a:xfrm>
          <a:custGeom>
            <a:avLst/>
            <a:gdLst/>
            <a:ahLst/>
            <a:cxnLst/>
            <a:rect r="r" b="b" t="t" l="l"/>
            <a:pathLst>
              <a:path h="4114800" w="4665492">
                <a:moveTo>
                  <a:pt x="0" y="0"/>
                </a:moveTo>
                <a:lnTo>
                  <a:pt x="4665492" y="0"/>
                </a:lnTo>
                <a:lnTo>
                  <a:pt x="46654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5400000">
            <a:off x="-1034003" y="6324081"/>
            <a:ext cx="4665492" cy="4114800"/>
          </a:xfrm>
          <a:custGeom>
            <a:avLst/>
            <a:gdLst/>
            <a:ahLst/>
            <a:cxnLst/>
            <a:rect r="r" b="b" t="t" l="l"/>
            <a:pathLst>
              <a:path h="4114800" w="4665492">
                <a:moveTo>
                  <a:pt x="4665493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665493" y="0"/>
                </a:lnTo>
                <a:lnTo>
                  <a:pt x="4665493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749290" y="3715486"/>
            <a:ext cx="1587749" cy="1618088"/>
          </a:xfrm>
          <a:custGeom>
            <a:avLst/>
            <a:gdLst/>
            <a:ahLst/>
            <a:cxnLst/>
            <a:rect r="r" b="b" t="t" l="l"/>
            <a:pathLst>
              <a:path h="1618088" w="1587749">
                <a:moveTo>
                  <a:pt x="0" y="0"/>
                </a:moveTo>
                <a:lnTo>
                  <a:pt x="1587749" y="0"/>
                </a:lnTo>
                <a:lnTo>
                  <a:pt x="1587749" y="1618088"/>
                </a:lnTo>
                <a:lnTo>
                  <a:pt x="0" y="16180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964596" y="3715486"/>
            <a:ext cx="1587749" cy="1618088"/>
          </a:xfrm>
          <a:custGeom>
            <a:avLst/>
            <a:gdLst/>
            <a:ahLst/>
            <a:cxnLst/>
            <a:rect r="r" b="b" t="t" l="l"/>
            <a:pathLst>
              <a:path h="1618088" w="1587749">
                <a:moveTo>
                  <a:pt x="0" y="0"/>
                </a:moveTo>
                <a:lnTo>
                  <a:pt x="1587749" y="0"/>
                </a:lnTo>
                <a:lnTo>
                  <a:pt x="1587749" y="1618088"/>
                </a:lnTo>
                <a:lnTo>
                  <a:pt x="0" y="16180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350125" y="6174776"/>
            <a:ext cx="1587749" cy="1618088"/>
          </a:xfrm>
          <a:custGeom>
            <a:avLst/>
            <a:gdLst/>
            <a:ahLst/>
            <a:cxnLst/>
            <a:rect r="r" b="b" t="t" l="l"/>
            <a:pathLst>
              <a:path h="1618088" w="1587749">
                <a:moveTo>
                  <a:pt x="0" y="0"/>
                </a:moveTo>
                <a:lnTo>
                  <a:pt x="1587750" y="0"/>
                </a:lnTo>
                <a:lnTo>
                  <a:pt x="1587750" y="1618088"/>
                </a:lnTo>
                <a:lnTo>
                  <a:pt x="0" y="16180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332773" y="6319131"/>
            <a:ext cx="5367903" cy="2947467"/>
          </a:xfrm>
          <a:custGeom>
            <a:avLst/>
            <a:gdLst/>
            <a:ahLst/>
            <a:cxnLst/>
            <a:rect r="r" b="b" t="t" l="l"/>
            <a:pathLst>
              <a:path h="2947467" w="5367903">
                <a:moveTo>
                  <a:pt x="0" y="0"/>
                </a:moveTo>
                <a:lnTo>
                  <a:pt x="5367903" y="0"/>
                </a:lnTo>
                <a:lnTo>
                  <a:pt x="5367903" y="2947466"/>
                </a:lnTo>
                <a:lnTo>
                  <a:pt x="0" y="29474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730175">
            <a:off x="-1229735" y="7570593"/>
            <a:ext cx="3942161" cy="2766680"/>
          </a:xfrm>
          <a:custGeom>
            <a:avLst/>
            <a:gdLst/>
            <a:ahLst/>
            <a:cxnLst/>
            <a:rect r="r" b="b" t="t" l="l"/>
            <a:pathLst>
              <a:path h="2766680" w="3942161">
                <a:moveTo>
                  <a:pt x="0" y="0"/>
                </a:moveTo>
                <a:lnTo>
                  <a:pt x="3942160" y="0"/>
                </a:lnTo>
                <a:lnTo>
                  <a:pt x="3942160" y="2766680"/>
                </a:lnTo>
                <a:lnTo>
                  <a:pt x="0" y="27666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29648" y="-1799907"/>
            <a:ext cx="3599814" cy="3599814"/>
          </a:xfrm>
          <a:custGeom>
            <a:avLst/>
            <a:gdLst/>
            <a:ahLst/>
            <a:cxnLst/>
            <a:rect r="r" b="b" t="t" l="l"/>
            <a:pathLst>
              <a:path h="3599814" w="3599814">
                <a:moveTo>
                  <a:pt x="0" y="0"/>
                </a:moveTo>
                <a:lnTo>
                  <a:pt x="3599814" y="0"/>
                </a:lnTo>
                <a:lnTo>
                  <a:pt x="3599814" y="3599814"/>
                </a:lnTo>
                <a:lnTo>
                  <a:pt x="0" y="359981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29648" y="1423554"/>
            <a:ext cx="14208693" cy="94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9"/>
              </a:lnSpc>
            </a:pPr>
            <a:r>
              <a:rPr lang="en-US" b="true" sz="69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КОНКУРЕНТЫ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173618" y="4218125"/>
            <a:ext cx="734573" cy="708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36"/>
              </a:lnSpc>
            </a:pPr>
            <a:r>
              <a:rPr lang="en-US" b="true" sz="5283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72409" y="5276424"/>
            <a:ext cx="6341511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VR/3D приложения про Солнечную систему</a:t>
            </a: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>
                <a:solidFill>
                  <a:srgbClr val="FFD483"/>
                </a:solidFill>
                <a:latin typeface="Poppins"/>
                <a:ea typeface="Poppins"/>
                <a:cs typeface="Poppins"/>
                <a:sym typeface="Poppins"/>
              </a:rPr>
              <a:t>(красиво, но часто без персонального обучения)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91184" y="4218125"/>
            <a:ext cx="734573" cy="708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36"/>
              </a:lnSpc>
            </a:pPr>
            <a:r>
              <a:rPr lang="en-US" b="true" sz="5283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78601" y="5276424"/>
            <a:ext cx="6359740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Классические материалы и платформы</a:t>
            </a: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D483"/>
                </a:solidFill>
                <a:latin typeface="Poppins"/>
                <a:ea typeface="Poppins"/>
                <a:cs typeface="Poppins"/>
                <a:sym typeface="Poppins"/>
              </a:rPr>
              <a:t>(видео, учебники, курсы — без эффекта присутствия)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776714" y="6677414"/>
            <a:ext cx="734573" cy="708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36"/>
              </a:lnSpc>
            </a:pPr>
            <a:r>
              <a:rPr lang="en-US" b="true" sz="5283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060548" y="7735714"/>
            <a:ext cx="6567820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AI-чатботы по астрономии</a:t>
            </a: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D483"/>
                </a:solidFill>
                <a:latin typeface="Poppins"/>
                <a:ea typeface="Poppins"/>
                <a:cs typeface="Poppins"/>
                <a:sym typeface="Poppins"/>
              </a:rPr>
              <a:t>(есть ответы, но нет VR-контекста и интерактива)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07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555" r="0" b="-10555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384871" y="5124450"/>
            <a:ext cx="1905774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62911" y="4738978"/>
            <a:ext cx="793875" cy="809044"/>
          </a:xfrm>
          <a:custGeom>
            <a:avLst/>
            <a:gdLst/>
            <a:ahLst/>
            <a:cxnLst/>
            <a:rect r="r" b="b" t="t" l="l"/>
            <a:pathLst>
              <a:path h="809044" w="793875">
                <a:moveTo>
                  <a:pt x="0" y="0"/>
                </a:moveTo>
                <a:lnTo>
                  <a:pt x="793875" y="0"/>
                </a:lnTo>
                <a:lnTo>
                  <a:pt x="793875" y="809044"/>
                </a:lnTo>
                <a:lnTo>
                  <a:pt x="0" y="809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33922" y="4738978"/>
            <a:ext cx="793875" cy="809044"/>
          </a:xfrm>
          <a:custGeom>
            <a:avLst/>
            <a:gdLst/>
            <a:ahLst/>
            <a:cxnLst/>
            <a:rect r="r" b="b" t="t" l="l"/>
            <a:pathLst>
              <a:path h="809044" w="793875">
                <a:moveTo>
                  <a:pt x="0" y="0"/>
                </a:moveTo>
                <a:lnTo>
                  <a:pt x="793875" y="0"/>
                </a:lnTo>
                <a:lnTo>
                  <a:pt x="793875" y="809044"/>
                </a:lnTo>
                <a:lnTo>
                  <a:pt x="0" y="809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004933" y="4738978"/>
            <a:ext cx="793875" cy="809044"/>
          </a:xfrm>
          <a:custGeom>
            <a:avLst/>
            <a:gdLst/>
            <a:ahLst/>
            <a:cxnLst/>
            <a:rect r="r" b="b" t="t" l="l"/>
            <a:pathLst>
              <a:path h="809044" w="793875">
                <a:moveTo>
                  <a:pt x="0" y="0"/>
                </a:moveTo>
                <a:lnTo>
                  <a:pt x="793875" y="0"/>
                </a:lnTo>
                <a:lnTo>
                  <a:pt x="793875" y="809044"/>
                </a:lnTo>
                <a:lnTo>
                  <a:pt x="0" y="809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230670" y="2379109"/>
            <a:ext cx="3892991" cy="2262801"/>
          </a:xfrm>
          <a:custGeom>
            <a:avLst/>
            <a:gdLst/>
            <a:ahLst/>
            <a:cxnLst/>
            <a:rect r="r" b="b" t="t" l="l"/>
            <a:pathLst>
              <a:path h="2262801" w="3892991">
                <a:moveTo>
                  <a:pt x="0" y="0"/>
                </a:moveTo>
                <a:lnTo>
                  <a:pt x="3892991" y="0"/>
                </a:lnTo>
                <a:lnTo>
                  <a:pt x="3892991" y="2262801"/>
                </a:lnTo>
                <a:lnTo>
                  <a:pt x="0" y="22628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063321" y="5995697"/>
            <a:ext cx="2534522" cy="2729203"/>
          </a:xfrm>
          <a:custGeom>
            <a:avLst/>
            <a:gdLst/>
            <a:ahLst/>
            <a:cxnLst/>
            <a:rect r="r" b="b" t="t" l="l"/>
            <a:pathLst>
              <a:path h="2729203" w="2534522">
                <a:moveTo>
                  <a:pt x="0" y="0"/>
                </a:moveTo>
                <a:lnTo>
                  <a:pt x="2534522" y="0"/>
                </a:lnTo>
                <a:lnTo>
                  <a:pt x="2534522" y="2729203"/>
                </a:lnTo>
                <a:lnTo>
                  <a:pt x="0" y="27292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12401871" y="2356207"/>
            <a:ext cx="2039545" cy="2230370"/>
          </a:xfrm>
          <a:custGeom>
            <a:avLst/>
            <a:gdLst/>
            <a:ahLst/>
            <a:cxnLst/>
            <a:rect r="r" b="b" t="t" l="l"/>
            <a:pathLst>
              <a:path h="2230370" w="2039545">
                <a:moveTo>
                  <a:pt x="0" y="0"/>
                </a:moveTo>
                <a:lnTo>
                  <a:pt x="2039544" y="0"/>
                </a:lnTo>
                <a:lnTo>
                  <a:pt x="2039544" y="2230371"/>
                </a:lnTo>
                <a:lnTo>
                  <a:pt x="0" y="22303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74743" y="1152525"/>
            <a:ext cx="11849055" cy="94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НАШЕ ПРЕИМУЩЕСТВО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62911" y="6364990"/>
            <a:ext cx="4620155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эффект присутствия + персональный ИИ-гид в реальном времени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62911" y="5929518"/>
            <a:ext cx="3230677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VR + AI ВМЕСТЕ: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33922" y="3018390"/>
            <a:ext cx="4620155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ИИ знает, какую планету выбрали, и объясняет “по месту”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33922" y="2582918"/>
            <a:ext cx="4350158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КОНТЕКСТНЫЕ ОТВЕТЫ: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04933" y="6364990"/>
            <a:ext cx="4620155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быстрый запуск, понятная демонстрация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004933" y="5929518"/>
            <a:ext cx="5651176" cy="33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b="true" sz="24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ГОТОВО ДЛЯ ИСПОЛЬЗОВАНИЯ: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8667750"/>
            <a:ext cx="5581843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“НЕ ПРОСТО 3D-МОДЕЛЬ И НЕ ПРОСТО ЧАТБОТ — ЭТО ИНТЕРАКТИВНОЕ ОБУЧЕНИЕ В VR С AI”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938341" y="8932545"/>
            <a:ext cx="130665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DAHCTcYsEiA</dc:identifier>
  <dcterms:modified xsi:type="dcterms:W3CDTF">2011-08-01T06:04:30Z</dcterms:modified>
  <cp:revision>1</cp:revision>
  <dc:title>Solar SYSTEM VR AI-гид по Солнечной системе</dc:title>
</cp:coreProperties>
</file>

<file path=docProps/thumbnail.jpeg>
</file>